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8"/>
  </p:notesMasterIdLst>
  <p:sldIdLst>
    <p:sldId id="281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82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80" r:id="rId26"/>
    <p:sldId id="278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35" r:id="rId57"/>
    <p:sldId id="336" r:id="rId59"/>
    <p:sldId id="337" r:id="rId60"/>
    <p:sldId id="338" r:id="rId61"/>
    <p:sldId id="339" r:id="rId62"/>
    <p:sldId id="359" r:id="rId63"/>
    <p:sldId id="340" r:id="rId64"/>
    <p:sldId id="341" r:id="rId65"/>
    <p:sldId id="342" r:id="rId66"/>
    <p:sldId id="343" r:id="rId67"/>
    <p:sldId id="344" r:id="rId68"/>
    <p:sldId id="345" r:id="rId69"/>
    <p:sldId id="346" r:id="rId70"/>
    <p:sldId id="347" r:id="rId71"/>
    <p:sldId id="348" r:id="rId72"/>
    <p:sldId id="349" r:id="rId73"/>
    <p:sldId id="351" r:id="rId74"/>
    <p:sldId id="350" r:id="rId75"/>
    <p:sldId id="352" r:id="rId76"/>
    <p:sldId id="353" r:id="rId77"/>
    <p:sldId id="354" r:id="rId78"/>
    <p:sldId id="355" r:id="rId79"/>
    <p:sldId id="356" r:id="rId80"/>
    <p:sldId id="357" r:id="rId8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4" Type="http://schemas.openxmlformats.org/officeDocument/2006/relationships/tableStyles" Target="tableStyles.xml"/><Relationship Id="rId83" Type="http://schemas.openxmlformats.org/officeDocument/2006/relationships/viewProps" Target="viewProps.xml"/><Relationship Id="rId82" Type="http://schemas.openxmlformats.org/officeDocument/2006/relationships/presProps" Target="presProps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" y="48260"/>
            <a:ext cx="10515600" cy="1325563"/>
          </a:xfrm>
        </p:spPr>
        <p:txBody>
          <a:bodyPr/>
          <a:p>
            <a:r>
              <a:rPr lang="zh-CN" altLang="en-US"/>
              <a:t>第一章 常用样式</a:t>
            </a:r>
            <a:endParaRPr lang="en-US" altLang="zh-CN"/>
          </a:p>
        </p:txBody>
      </p:sp>
      <p:pic>
        <p:nvPicPr>
          <p:cNvPr id="6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480" y="984250"/>
            <a:ext cx="8693785" cy="58350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620" y="3175"/>
            <a:ext cx="7988300" cy="69113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810" y="-10795"/>
            <a:ext cx="8122920" cy="68554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" y="48260"/>
            <a:ext cx="10515600" cy="1325563"/>
          </a:xfrm>
        </p:spPr>
        <p:txBody>
          <a:bodyPr/>
          <a:p>
            <a:r>
              <a:rPr lang="zh-CN" altLang="en-US"/>
              <a:t>第二章 常用标签</a:t>
            </a:r>
            <a:endParaRPr lang="zh-CN" altLang="en-US"/>
          </a:p>
        </p:txBody>
      </p:sp>
      <p:pic>
        <p:nvPicPr>
          <p:cNvPr id="6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480" y="984250"/>
            <a:ext cx="8693785" cy="58350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970" y="3175"/>
            <a:ext cx="9062720" cy="68408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100" y="25400"/>
            <a:ext cx="5631180" cy="38328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3970" y="-10795"/>
            <a:ext cx="9069705" cy="681418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7145" y="-10795"/>
            <a:ext cx="8957310" cy="67538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1430" y="-24765"/>
            <a:ext cx="9009380" cy="68408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700" y="3175"/>
            <a:ext cx="9077325" cy="6883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50" y="-10160"/>
            <a:ext cx="9015730" cy="68554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" y="-92710"/>
            <a:ext cx="12259945" cy="691578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050" y="-24765"/>
            <a:ext cx="9116695" cy="68275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810" y="-10160"/>
            <a:ext cx="9067165" cy="67716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10" y="45085"/>
            <a:ext cx="8789035" cy="67754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55" y="3175"/>
            <a:ext cx="8948420" cy="67437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0" y="-10160"/>
            <a:ext cx="10515600" cy="1325563"/>
          </a:xfrm>
        </p:spPr>
        <p:txBody>
          <a:bodyPr/>
          <a:p>
            <a:r>
              <a:rPr lang="zh-CN" altLang="en-US"/>
              <a:t>第三章 内联块的讲解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40" y="1023620"/>
            <a:ext cx="7805420" cy="583501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480" y="-38100"/>
            <a:ext cx="8985885" cy="68230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5240" y="-10160"/>
            <a:ext cx="9126855" cy="685546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40640" y="-24130"/>
            <a:ext cx="9113520" cy="681736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0" y="-10160"/>
            <a:ext cx="10515600" cy="1325563"/>
          </a:xfrm>
        </p:spPr>
        <p:txBody>
          <a:bodyPr/>
          <a:p>
            <a:r>
              <a:rPr lang="zh-CN" altLang="en-US"/>
              <a:t>第四章 浮动讲解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40" y="1023620"/>
            <a:ext cx="7805420" cy="583501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160" y="-24130"/>
            <a:ext cx="9079230" cy="68129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3180" y="31115"/>
            <a:ext cx="12132310" cy="684339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2700" y="3175"/>
            <a:ext cx="9072880" cy="68516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40" y="3175"/>
            <a:ext cx="8992235" cy="682752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24765" y="-24765"/>
            <a:ext cx="9222105" cy="690181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970" y="45085"/>
            <a:ext cx="9019540" cy="684212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2385" y="-38735"/>
            <a:ext cx="7642225" cy="701167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4925" y="-10795"/>
            <a:ext cx="9102725" cy="685546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175" y="31115"/>
            <a:ext cx="9108440" cy="680402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0" y="-10160"/>
            <a:ext cx="10515600" cy="1325563"/>
          </a:xfrm>
        </p:spPr>
        <p:txBody>
          <a:bodyPr/>
          <a:p>
            <a:r>
              <a:rPr lang="zh-CN" altLang="en-US"/>
              <a:t>第五章 定位讲解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40" y="1023620"/>
            <a:ext cx="7805420" cy="583501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56515" y="-52705"/>
            <a:ext cx="9132570" cy="689292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3020" y="-10795"/>
            <a:ext cx="9140825" cy="68224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" y="31115"/>
            <a:ext cx="10515600" cy="1325563"/>
          </a:xfrm>
        </p:spPr>
        <p:txBody>
          <a:bodyPr/>
          <a:p>
            <a:r>
              <a:rPr lang="zh-CN" altLang="en-US"/>
              <a:t>边框三角形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4445" y="974090"/>
            <a:ext cx="10309225" cy="567309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810" y="-10795"/>
            <a:ext cx="9135745" cy="685546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335" y="31115"/>
            <a:ext cx="9176385" cy="682752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050" y="59055"/>
            <a:ext cx="8952230" cy="673862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987030" y="3890010"/>
            <a:ext cx="2447925" cy="2400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63500"/>
            <a:ext cx="5607050" cy="6731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0" y="-10160"/>
            <a:ext cx="10515600" cy="1325563"/>
          </a:xfrm>
        </p:spPr>
        <p:txBody>
          <a:bodyPr/>
          <a:p>
            <a:r>
              <a:rPr lang="zh-CN" altLang="en-US"/>
              <a:t>第六章 表格表单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40" y="1023620"/>
            <a:ext cx="7805420" cy="583501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8895" y="-10795"/>
            <a:ext cx="9083675" cy="684085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305" y="-24130"/>
            <a:ext cx="9119870" cy="6883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575" y="-10795"/>
            <a:ext cx="9100820" cy="687260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8415" y="-10160"/>
            <a:ext cx="9236075" cy="68961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750" y="-52070"/>
            <a:ext cx="9069705" cy="68554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4605" y="-38100"/>
            <a:ext cx="10076815" cy="686879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80" y="3175"/>
            <a:ext cx="9174480" cy="690626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8255" y="-24765"/>
            <a:ext cx="9202420" cy="692721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0" y="-10160"/>
            <a:ext cx="10515600" cy="1325563"/>
          </a:xfrm>
        </p:spPr>
        <p:txBody>
          <a:bodyPr/>
          <a:p>
            <a:r>
              <a:rPr lang="zh-CN" altLang="en-US"/>
              <a:t>第七章 兼容性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40" y="1023620"/>
            <a:ext cx="7805420" cy="583501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5080" y="17145"/>
            <a:ext cx="9112885" cy="683514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25" y="12700"/>
            <a:ext cx="10515600" cy="945515"/>
          </a:xfrm>
        </p:spPr>
        <p:txBody>
          <a:bodyPr/>
          <a:p>
            <a:r>
              <a:rPr lang="en-US" altLang="zh-CN" sz="2800"/>
              <a:t>HTML5 </a:t>
            </a:r>
            <a:r>
              <a:rPr lang="zh-CN" altLang="en-US" sz="2800"/>
              <a:t>标签的兼容</a:t>
            </a:r>
            <a:endParaRPr lang="zh-CN" altLang="en-US" sz="280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525" y="711200"/>
            <a:ext cx="5474335" cy="602932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4542790" y="50165"/>
            <a:ext cx="7614285" cy="1298575"/>
          </a:xfrm>
        </p:spPr>
        <p:txBody>
          <a:bodyPr>
            <a:normAutofit/>
          </a:bodyPr>
          <a:p>
            <a:r>
              <a:rPr lang="zh-CN" altLang="en-US" sz="2400"/>
              <a:t>元素浮动之后，能给元素设置宽度就设置；如果元素的宽度靠内容撑开的话，那就就给这个元素设置浮动。</a:t>
            </a:r>
            <a:br>
              <a:rPr lang="zh-CN" altLang="en-US" sz="2400"/>
            </a:br>
            <a:r>
              <a:rPr lang="zh-CN" altLang="en-US" sz="2400"/>
              <a:t>解决方案：给这个元素设置浮动，如例子中的</a:t>
            </a:r>
            <a:r>
              <a:rPr lang="en-US" altLang="zh-CN" sz="2400"/>
              <a:t>h2</a:t>
            </a:r>
            <a:r>
              <a:rPr lang="zh-CN" altLang="en-US" sz="2400"/>
              <a:t>。</a:t>
            </a:r>
            <a:endParaRPr lang="zh-CN" altLang="en-US" sz="2400"/>
          </a:p>
        </p:txBody>
      </p:sp>
      <p:pic>
        <p:nvPicPr>
          <p:cNvPr id="11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635" y="50165"/>
            <a:ext cx="4225925" cy="674878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15635" y="365125"/>
            <a:ext cx="6143625" cy="1123950"/>
          </a:xfrm>
        </p:spPr>
        <p:txBody>
          <a:bodyPr>
            <a:normAutofit fontScale="90000"/>
          </a:bodyPr>
          <a:p>
            <a:r>
              <a:rPr lang="zh-CN" altLang="en-US" sz="2400"/>
              <a:t>第一个元素浮动，第二个元素的</a:t>
            </a:r>
            <a:r>
              <a:rPr lang="en-US" altLang="zh-CN" sz="2400"/>
              <a:t>margin-left</a:t>
            </a:r>
            <a:r>
              <a:rPr lang="zh-CN" altLang="en-US" sz="2400"/>
              <a:t>值等于第一个元素的宽度，在</a:t>
            </a:r>
            <a:r>
              <a:rPr lang="en-US" altLang="zh-CN" sz="2400"/>
              <a:t>ie6</a:t>
            </a:r>
            <a:r>
              <a:rPr lang="zh-CN" altLang="en-US" sz="2400"/>
              <a:t>下有空隙。</a:t>
            </a:r>
            <a:br>
              <a:rPr lang="zh-CN" altLang="en-US" sz="2400"/>
            </a:br>
            <a:r>
              <a:rPr lang="zh-CN" altLang="en-US" sz="2400"/>
              <a:t>解决方案：不要这么做，第二个元素也用浮动</a:t>
            </a:r>
            <a:br>
              <a:rPr lang="zh-CN" altLang="en-US" sz="2400"/>
            </a:br>
            <a:endParaRPr lang="zh-CN" altLang="en-US" sz="2400" b="1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2540" y="36195"/>
            <a:ext cx="5099685" cy="683323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23025" y="365125"/>
            <a:ext cx="5537200" cy="1325880"/>
          </a:xfrm>
        </p:spPr>
        <p:txBody>
          <a:bodyPr/>
          <a:p>
            <a:r>
              <a:rPr lang="zh-CN" altLang="en-US" sz="2400"/>
              <a:t>在</a:t>
            </a:r>
            <a:r>
              <a:rPr lang="en-US" altLang="zh-CN" sz="2400"/>
              <a:t>IE6</a:t>
            </a:r>
            <a:r>
              <a:rPr lang="zh-CN" altLang="en-US" sz="2400"/>
              <a:t>下，子元素超出父级宽高，会把</a:t>
            </a:r>
            <a:r>
              <a:rPr lang="zh-CN" altLang="en-US" sz="2400">
                <a:sym typeface="+mn-ea"/>
              </a:rPr>
              <a:t>父级撑开。</a:t>
            </a:r>
            <a:br>
              <a:rPr lang="zh-CN" altLang="en-US" sz="2400">
                <a:sym typeface="+mn-ea"/>
              </a:rPr>
            </a:br>
            <a:r>
              <a:rPr lang="zh-CN" altLang="en-US" sz="2400">
                <a:sym typeface="+mn-ea"/>
              </a:rPr>
              <a:t>解决方案：不要这么做。</a:t>
            </a:r>
            <a:endParaRPr lang="zh-CN" altLang="en-US" sz="2400">
              <a:sym typeface="+mn-ea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4605" y="-3810"/>
            <a:ext cx="5639435" cy="676719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H</a:t>
            </a:r>
            <a:r>
              <a:rPr lang="zh-CN" altLang="en-US"/>
              <a:t>、</a:t>
            </a:r>
            <a:r>
              <a:rPr lang="en-US" altLang="zh-CN"/>
              <a:t>p</a:t>
            </a:r>
            <a:r>
              <a:rPr lang="zh-CN" altLang="en-US"/>
              <a:t>、</a:t>
            </a:r>
            <a:r>
              <a:rPr lang="en-US" altLang="zh-CN"/>
              <a:t>td</a:t>
            </a:r>
            <a:r>
              <a:rPr lang="zh-CN" altLang="en-US"/>
              <a:t>标签不要嵌套块元素，莫名生成元素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18795" y="1980565"/>
            <a:ext cx="3735070" cy="20326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245" y="2059940"/>
            <a:ext cx="4001770" cy="187452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1430" y="6985"/>
            <a:ext cx="9154160" cy="68599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240" y="3810"/>
            <a:ext cx="9781540" cy="681291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4925" y="-10795"/>
            <a:ext cx="9102725" cy="685546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10070" y="365125"/>
            <a:ext cx="4443730" cy="3522980"/>
          </a:xfrm>
        </p:spPr>
        <p:txBody>
          <a:bodyPr>
            <a:normAutofit/>
          </a:bodyPr>
          <a:p>
            <a:r>
              <a:rPr lang="en-US" altLang="zh-CN" sz="2400"/>
              <a:t>margin</a:t>
            </a:r>
            <a:r>
              <a:rPr lang="zh-CN" altLang="en-US" sz="2400"/>
              <a:t>兼容性问题：</a:t>
            </a:r>
            <a:br>
              <a:rPr lang="zh-CN" altLang="en-US" sz="2400"/>
            </a:br>
            <a:r>
              <a:rPr lang="en-US" altLang="zh-CN" sz="2400"/>
              <a:t>1.margin-top</a:t>
            </a:r>
            <a:r>
              <a:rPr lang="zh-CN" altLang="en-US" sz="2400"/>
              <a:t>传递（解决方案：出发</a:t>
            </a:r>
            <a:r>
              <a:rPr lang="en-US" altLang="zh-CN" sz="2400"/>
              <a:t>BFC</a:t>
            </a:r>
            <a:r>
              <a:rPr lang="zh-CN" altLang="en-US" sz="2400"/>
              <a:t>和</a:t>
            </a:r>
            <a:r>
              <a:rPr lang="en-US" altLang="zh-CN" sz="2400"/>
              <a:t>haslayout</a:t>
            </a:r>
            <a:r>
              <a:rPr lang="zh-CN" altLang="en-US" sz="2400"/>
              <a:t>）</a:t>
            </a:r>
            <a:br>
              <a:rPr lang="zh-CN" altLang="en-US" sz="2400"/>
            </a:br>
            <a:r>
              <a:rPr lang="en-US" altLang="zh-CN" sz="2400"/>
              <a:t>2.</a:t>
            </a:r>
            <a:r>
              <a:rPr lang="zh-CN" altLang="en-US" sz="2400"/>
              <a:t>上下</a:t>
            </a:r>
            <a:r>
              <a:rPr lang="en-US" altLang="zh-CN" sz="2400"/>
              <a:t>margin</a:t>
            </a:r>
            <a:r>
              <a:rPr lang="zh-CN" altLang="en-US" sz="2400"/>
              <a:t>叠压（解决方案：尽量使用同一方向的</a:t>
            </a:r>
            <a:r>
              <a:rPr lang="en-US" altLang="zh-CN" sz="2400"/>
              <a:t>margin</a:t>
            </a:r>
            <a:r>
              <a:rPr lang="zh-CN" altLang="en-US" sz="2400"/>
              <a:t>）</a:t>
            </a:r>
            <a:endParaRPr lang="zh-CN" altLang="en-US" sz="2400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7145" y="123190"/>
            <a:ext cx="6927850" cy="663003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5635" y="365125"/>
            <a:ext cx="4368165" cy="5081270"/>
          </a:xfrm>
        </p:spPr>
        <p:txBody>
          <a:bodyPr/>
          <a:p>
            <a:r>
              <a:rPr lang="en-US" altLang="zh-CN"/>
              <a:t>IE6</a:t>
            </a:r>
            <a:r>
              <a:rPr lang="zh-CN" altLang="en-US"/>
              <a:t>不支持</a:t>
            </a:r>
            <a:r>
              <a:rPr lang="en-US" altLang="zh-CN"/>
              <a:t>inline-block:</a:t>
            </a:r>
            <a:br>
              <a:rPr lang="en-US" altLang="zh-CN"/>
            </a:br>
            <a:r>
              <a:rPr lang="zh-CN" altLang="en-US"/>
              <a:t>解决方案：</a:t>
            </a:r>
            <a:r>
              <a:rPr lang="en-US" altLang="zh-CN"/>
              <a:t>*display : inline;</a:t>
            </a:r>
            <a:br>
              <a:rPr lang="en-US" altLang="zh-CN"/>
            </a:br>
            <a:r>
              <a:rPr lang="en-US" altLang="zh-CN"/>
              <a:t>*zoom:1;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400" y="67310"/>
            <a:ext cx="6597650" cy="678878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34630" y="365125"/>
            <a:ext cx="4145280" cy="5818505"/>
          </a:xfrm>
        </p:spPr>
        <p:txBody>
          <a:bodyPr/>
          <a:p>
            <a:r>
              <a:rPr lang="en-US" altLang="zh-CN"/>
              <a:t>IE6</a:t>
            </a:r>
            <a:r>
              <a:rPr lang="zh-CN" altLang="en-US"/>
              <a:t>下最小高度为</a:t>
            </a:r>
            <a:r>
              <a:rPr lang="en-US" altLang="zh-CN"/>
              <a:t>19px:</a:t>
            </a:r>
            <a:br>
              <a:rPr lang="en-US" altLang="zh-CN"/>
            </a:br>
            <a:r>
              <a:rPr lang="zh-CN" altLang="en-US"/>
              <a:t>解决方案</a:t>
            </a:r>
            <a:br>
              <a:rPr lang="zh-CN" altLang="en-US"/>
            </a:br>
            <a:r>
              <a:rPr lang="en-US" altLang="zh-CN"/>
              <a:t>overflow:hidden;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4140" y="56515"/>
            <a:ext cx="7482205" cy="593471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21095" y="365125"/>
            <a:ext cx="5772150" cy="5706745"/>
          </a:xfrm>
        </p:spPr>
        <p:txBody>
          <a:bodyPr>
            <a:normAutofit fontScale="90000"/>
          </a:bodyPr>
          <a:p>
            <a:r>
              <a:rPr lang="zh-CN" altLang="en-US"/>
              <a:t>在</a:t>
            </a:r>
            <a:r>
              <a:rPr lang="en-US" altLang="zh-CN"/>
              <a:t>IE6</a:t>
            </a:r>
            <a:r>
              <a:rPr lang="zh-CN" altLang="en-US"/>
              <a:t>下，当元素设置浮动并且设置</a:t>
            </a:r>
            <a:r>
              <a:rPr lang="en-US" altLang="zh-CN"/>
              <a:t>margin(</a:t>
            </a:r>
            <a:r>
              <a:rPr lang="zh-CN" altLang="en-US"/>
              <a:t>尤其是</a:t>
            </a:r>
            <a:r>
              <a:rPr lang="en-US" altLang="zh-CN"/>
              <a:t>margin-left)</a:t>
            </a:r>
            <a:r>
              <a:rPr lang="zh-CN" altLang="en-US"/>
              <a:t>的时候，会出现双边距问题。</a:t>
            </a:r>
            <a:br>
              <a:rPr lang="zh-CN" altLang="en-US"/>
            </a:br>
            <a:r>
              <a:rPr lang="zh-CN" altLang="en-US"/>
              <a:t>解决方案：</a:t>
            </a:r>
            <a:br>
              <a:rPr lang="zh-CN" altLang="en-US"/>
            </a:br>
            <a:r>
              <a:rPr lang="en-US" altLang="zh-CN"/>
              <a:t>*display : inline;</a:t>
            </a:r>
            <a:br>
              <a:rPr lang="en-US" altLang="zh-CN"/>
            </a:br>
            <a:r>
              <a:rPr lang="en-US" altLang="zh-CN"/>
              <a:t>PS:css</a:t>
            </a:r>
            <a:r>
              <a:rPr lang="zh-CN" altLang="en-US"/>
              <a:t>中加</a:t>
            </a:r>
            <a:r>
              <a:rPr lang="en-US" altLang="zh-CN"/>
              <a:t>*</a:t>
            </a:r>
            <a:r>
              <a:rPr lang="zh-CN" altLang="en-US"/>
              <a:t>号，目的是让</a:t>
            </a:r>
            <a:r>
              <a:rPr lang="en-US" altLang="zh-CN"/>
              <a:t>ie6|7</a:t>
            </a:r>
            <a:r>
              <a:rPr lang="zh-CN" altLang="en-US"/>
              <a:t>可以看懂，它们原本不支持</a:t>
            </a:r>
            <a:r>
              <a:rPr lang="en-US" altLang="zh-CN"/>
              <a:t>display:inline</a:t>
            </a:r>
            <a:r>
              <a:rPr lang="zh-CN" altLang="en-US"/>
              <a:t>属性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430" y="-10795"/>
            <a:ext cx="6049010" cy="664654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039225" y="365125"/>
            <a:ext cx="3079750" cy="5763895"/>
          </a:xfrm>
        </p:spPr>
        <p:txBody>
          <a:bodyPr>
            <a:normAutofit fontScale="90000"/>
          </a:bodyPr>
          <a:p>
            <a:r>
              <a:rPr lang="zh-CN" altLang="en-US"/>
              <a:t>在</a:t>
            </a:r>
            <a:r>
              <a:rPr lang="en-US" altLang="zh-CN"/>
              <a:t>IE6|7</a:t>
            </a:r>
            <a:r>
              <a:rPr lang="zh-CN" altLang="en-US"/>
              <a:t>下，如果</a:t>
            </a:r>
            <a:r>
              <a:rPr lang="en-US" altLang="zh-CN"/>
              <a:t>li</a:t>
            </a:r>
            <a:r>
              <a:rPr lang="zh-CN" altLang="en-US"/>
              <a:t>里面的元素都设置了浮动，那么</a:t>
            </a:r>
            <a:r>
              <a:rPr lang="en-US" altLang="zh-CN"/>
              <a:t>li</a:t>
            </a:r>
            <a:r>
              <a:rPr lang="zh-CN" altLang="en-US"/>
              <a:t>会产生</a:t>
            </a:r>
            <a:r>
              <a:rPr lang="en-US" altLang="zh-CN"/>
              <a:t>4px</a:t>
            </a:r>
            <a:r>
              <a:rPr lang="zh-CN" altLang="en-US"/>
              <a:t>的边距。</a:t>
            </a:r>
            <a:br>
              <a:rPr lang="zh-CN" altLang="en-US"/>
            </a:br>
            <a:r>
              <a:rPr lang="zh-CN" altLang="en-US"/>
              <a:t>解决方案：</a:t>
            </a:r>
            <a:br>
              <a:rPr lang="zh-CN" altLang="en-US"/>
            </a:br>
            <a:r>
              <a:rPr lang="en-US" altLang="zh-CN"/>
              <a:t>*vertical-align:top;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7620" y="8890"/>
            <a:ext cx="3956685" cy="51593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065" y="8890"/>
            <a:ext cx="5090160" cy="666686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51445" y="365125"/>
            <a:ext cx="4325620" cy="5985510"/>
          </a:xfrm>
        </p:spPr>
        <p:txBody>
          <a:bodyPr>
            <a:normAutofit/>
          </a:bodyPr>
          <a:p>
            <a:r>
              <a:rPr lang="zh-CN" altLang="en-US" sz="2800"/>
              <a:t>在</a:t>
            </a:r>
            <a:r>
              <a:rPr lang="en-US" altLang="zh-CN" sz="2800"/>
              <a:t>IE6</a:t>
            </a:r>
            <a:r>
              <a:rPr lang="zh-CN" altLang="en-US" sz="2800"/>
              <a:t>下，如果一个父元素下的两个子浮动元素中间出现了注释或者内联元素，并且其中一个子浮动元素的宽度与父元素的宽度相差不超过</a:t>
            </a:r>
            <a:r>
              <a:rPr lang="en-US" altLang="zh-CN" sz="2800"/>
              <a:t>3px</a:t>
            </a:r>
            <a:r>
              <a:rPr lang="zh-CN" altLang="en-US" sz="2800"/>
              <a:t>，那么会出现文字被复制的</a:t>
            </a:r>
            <a:r>
              <a:rPr lang="en-US" altLang="zh-CN" sz="2800"/>
              <a:t>BUG.</a:t>
            </a:r>
            <a:br>
              <a:rPr lang="en-US" altLang="zh-CN" sz="2800"/>
            </a:br>
            <a:r>
              <a:rPr lang="zh-CN" altLang="en-US" sz="2800"/>
              <a:t>解决方案：</a:t>
            </a:r>
            <a:br>
              <a:rPr lang="zh-CN" altLang="en-US" sz="2800"/>
            </a:br>
            <a:r>
              <a:rPr lang="en-US" altLang="zh-CN" sz="2800"/>
              <a:t>1.</a:t>
            </a:r>
            <a:r>
              <a:rPr lang="zh-CN" altLang="en-US" sz="2800"/>
              <a:t>避免两个子浮动元素之间有注释或者内联元素。</a:t>
            </a:r>
            <a:br>
              <a:rPr lang="zh-CN" altLang="en-US" sz="2800"/>
            </a:br>
            <a:r>
              <a:rPr lang="en-US" altLang="zh-CN" sz="2800"/>
              <a:t>2.</a:t>
            </a:r>
            <a:r>
              <a:rPr lang="zh-CN" altLang="en-US" sz="2800"/>
              <a:t>其中的一个子浮动元素与父元素的宽度相差</a:t>
            </a:r>
            <a:r>
              <a:rPr lang="en-US" altLang="zh-CN" sz="2800"/>
              <a:t>&gt;=3px</a:t>
            </a:r>
            <a:endParaRPr lang="en-US" altLang="zh-CN" sz="2800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4150" y="44450"/>
            <a:ext cx="7406640" cy="654875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2030" y="365125"/>
            <a:ext cx="6008370" cy="4538980"/>
          </a:xfrm>
        </p:spPr>
        <p:txBody>
          <a:bodyPr>
            <a:normAutofit/>
          </a:bodyPr>
          <a:p>
            <a:r>
              <a:rPr lang="zh-CN" altLang="en-US" sz="2800"/>
              <a:t>在</a:t>
            </a:r>
            <a:r>
              <a:rPr lang="en-US" altLang="zh-CN" sz="2800"/>
              <a:t>IE6|7</a:t>
            </a:r>
            <a:r>
              <a:rPr lang="zh-CN" altLang="en-US" sz="2800"/>
              <a:t>下，如果父元素下的子元素的宽高大于父元素，并且子元素还是设置了相对定位</a:t>
            </a:r>
            <a:r>
              <a:rPr lang="en-US" altLang="zh-CN" sz="2800"/>
              <a:t>relative</a:t>
            </a:r>
            <a:r>
              <a:rPr lang="zh-CN" altLang="en-US" sz="2800"/>
              <a:t>，那会会出现父元素保不住子元素的情况（就算父元素设置了</a:t>
            </a:r>
            <a:r>
              <a:rPr lang="en-US" altLang="zh-CN" sz="2800"/>
              <a:t>overflow:hidde</a:t>
            </a:r>
            <a:r>
              <a:rPr lang="zh-CN" altLang="en-US" sz="2800"/>
              <a:t>）。</a:t>
            </a:r>
            <a:br>
              <a:rPr lang="zh-CN" altLang="en-US" sz="2800"/>
            </a:br>
            <a:r>
              <a:rPr lang="zh-CN" altLang="en-US" sz="2800"/>
              <a:t>解决方案：要让父元素和子元素处于同一个环境下，即父元素也要设置为相对定位（</a:t>
            </a:r>
            <a:r>
              <a:rPr lang="en-US" altLang="zh-CN" sz="2800"/>
              <a:t>*position:relative</a:t>
            </a:r>
            <a:r>
              <a:rPr lang="zh-CN" altLang="en-US" sz="2800"/>
              <a:t>）</a:t>
            </a:r>
            <a:endParaRPr lang="zh-CN" altLang="en-US" sz="2800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415" y="45085"/>
            <a:ext cx="5031105" cy="679259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36895" y="365125"/>
            <a:ext cx="5716905" cy="5624195"/>
          </a:xfrm>
        </p:spPr>
        <p:txBody>
          <a:bodyPr/>
          <a:p>
            <a:r>
              <a:rPr lang="zh-CN" altLang="en-US"/>
              <a:t>在</a:t>
            </a:r>
            <a:r>
              <a:rPr lang="en-US" altLang="zh-CN"/>
              <a:t>ie6</a:t>
            </a:r>
            <a:r>
              <a:rPr lang="zh-CN" altLang="en-US"/>
              <a:t>下，如果绝对定位的父元素的宽高为奇数，那么绝对定位的子元素的</a:t>
            </a:r>
            <a:r>
              <a:rPr lang="en-US" altLang="zh-CN"/>
              <a:t>bottom</a:t>
            </a:r>
            <a:r>
              <a:rPr lang="zh-CN" altLang="en-US"/>
              <a:t>、</a:t>
            </a:r>
            <a:r>
              <a:rPr lang="en-US" altLang="zh-CN"/>
              <a:t>right</a:t>
            </a:r>
            <a:r>
              <a:rPr lang="zh-CN" altLang="en-US"/>
              <a:t>会出现</a:t>
            </a:r>
            <a:r>
              <a:rPr lang="en-US" altLang="zh-CN"/>
              <a:t>1px</a:t>
            </a:r>
            <a:r>
              <a:rPr lang="zh-CN" altLang="en-US"/>
              <a:t>的像素差。</a:t>
            </a:r>
            <a:br>
              <a:rPr lang="zh-CN" altLang="en-US"/>
            </a:br>
            <a:r>
              <a:rPr lang="zh-CN" altLang="en-US"/>
              <a:t>解决方案：父元素的宽高为偶数。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1435" y="59055"/>
            <a:ext cx="5064125" cy="673989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40520" y="365125"/>
            <a:ext cx="2822575" cy="5679440"/>
          </a:xfrm>
        </p:spPr>
        <p:txBody>
          <a:bodyPr>
            <a:normAutofit/>
          </a:bodyPr>
          <a:p>
            <a:r>
              <a:rPr lang="zh-CN" altLang="en-US" sz="3600"/>
              <a:t>在</a:t>
            </a:r>
            <a:r>
              <a:rPr lang="en-US" altLang="zh-CN" sz="3600"/>
              <a:t>ie6</a:t>
            </a:r>
            <a:r>
              <a:rPr lang="zh-CN" altLang="en-US" sz="3600"/>
              <a:t>下，如果绝对定位元素和浮动元素处于同级下，那么绝对定位的元素会消失。</a:t>
            </a:r>
            <a:br>
              <a:rPr lang="zh-CN" altLang="en-US" sz="3600"/>
            </a:br>
            <a:r>
              <a:rPr lang="zh-CN" altLang="en-US" sz="3600"/>
              <a:t>解决方案：</a:t>
            </a:r>
            <a:br>
              <a:rPr lang="zh-CN" altLang="en-US" sz="3600"/>
            </a:br>
            <a:r>
              <a:rPr lang="zh-CN" altLang="en-US" sz="3600"/>
              <a:t>两个元素不同级就</a:t>
            </a:r>
            <a:r>
              <a:rPr lang="en-US" altLang="zh-CN" sz="3600"/>
              <a:t>ok</a:t>
            </a:r>
            <a:r>
              <a:rPr lang="zh-CN" altLang="en-US" sz="3600"/>
              <a:t>了</a:t>
            </a:r>
            <a:endParaRPr lang="zh-CN" altLang="en-US" sz="3600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462145" y="3448685"/>
            <a:ext cx="3267075" cy="1104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" y="0"/>
            <a:ext cx="9199245" cy="57308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995" y="0"/>
            <a:ext cx="5214620" cy="17970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475" y="2252980"/>
            <a:ext cx="494284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10" y="3175"/>
            <a:ext cx="9413875" cy="682752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5065" y="365125"/>
            <a:ext cx="5591175" cy="4997450"/>
          </a:xfrm>
        </p:spPr>
        <p:txBody>
          <a:bodyPr/>
          <a:p>
            <a:r>
              <a:rPr lang="en-US" altLang="zh-CN"/>
              <a:t>ie6|7</a:t>
            </a:r>
            <a:r>
              <a:rPr lang="zh-CN" altLang="en-US"/>
              <a:t>下的</a:t>
            </a:r>
            <a:r>
              <a:rPr lang="en-US" altLang="zh-CN"/>
              <a:t>input</a:t>
            </a:r>
            <a:r>
              <a:rPr lang="zh-CN" altLang="en-US"/>
              <a:t>有</a:t>
            </a:r>
            <a:r>
              <a:rPr lang="en-US" altLang="zh-CN"/>
              <a:t>1px</a:t>
            </a:r>
            <a:r>
              <a:rPr lang="zh-CN" altLang="en-US"/>
              <a:t>的间距问题</a:t>
            </a:r>
            <a:br>
              <a:rPr lang="zh-CN" altLang="en-US"/>
            </a:br>
            <a:r>
              <a:rPr lang="zh-CN" altLang="en-US"/>
              <a:t>解决方案：在</a:t>
            </a:r>
            <a:r>
              <a:rPr lang="en-US" altLang="zh-CN"/>
              <a:t>input</a:t>
            </a:r>
            <a:r>
              <a:rPr lang="zh-CN" altLang="en-US"/>
              <a:t>上加上</a:t>
            </a:r>
            <a:r>
              <a:rPr lang="en-US" altLang="zh-CN"/>
              <a:t>*float:left;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7945" y="64135"/>
            <a:ext cx="5604510" cy="672973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5910" y="5067300"/>
            <a:ext cx="11489055" cy="1325880"/>
          </a:xfrm>
        </p:spPr>
        <p:txBody>
          <a:bodyPr>
            <a:normAutofit fontScale="90000"/>
          </a:bodyPr>
          <a:p>
            <a:r>
              <a:rPr lang="en-US" altLang="zh-CN"/>
              <a:t>ie6</a:t>
            </a:r>
            <a:r>
              <a:rPr lang="zh-CN" altLang="en-US"/>
              <a:t>下，表单的背景图片会随着内容的增加被挤出</a:t>
            </a:r>
            <a:r>
              <a:rPr lang="en-US" altLang="zh-CN"/>
              <a:t>input</a:t>
            </a:r>
            <a:r>
              <a:rPr lang="zh-CN" altLang="en-US"/>
              <a:t>表单。</a:t>
            </a:r>
            <a:br>
              <a:rPr lang="zh-CN" altLang="en-US"/>
            </a:br>
            <a:r>
              <a:rPr lang="zh-CN" altLang="en-US"/>
              <a:t>解决方案：设置</a:t>
            </a:r>
            <a:r>
              <a:rPr lang="en-US" altLang="zh-CN"/>
              <a:t>background-attachment:fixed;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1750" y="-34925"/>
            <a:ext cx="8736330" cy="416179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8" name="内容占位符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80" y="-24130"/>
            <a:ext cx="9124950" cy="686879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5355" y="365125"/>
            <a:ext cx="10418445" cy="1325880"/>
          </a:xfrm>
        </p:spPr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130" y="24130"/>
            <a:ext cx="6911975" cy="6579235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890" y="-10795"/>
            <a:ext cx="9020175" cy="679894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28760" y="318770"/>
            <a:ext cx="2822575" cy="6221095"/>
          </a:xfrm>
        </p:spPr>
        <p:txBody>
          <a:bodyPr>
            <a:normAutofit/>
          </a:bodyPr>
          <a:p>
            <a:r>
              <a:rPr lang="zh-CN" altLang="en-US">
                <a:sym typeface="+mn-ea"/>
              </a:rPr>
              <a:t>给非</a:t>
            </a:r>
            <a:r>
              <a:rPr lang="en-US" altLang="zh-CN">
                <a:sym typeface="+mn-ea"/>
              </a:rPr>
              <a:t>body</a:t>
            </a:r>
            <a:r>
              <a:rPr lang="zh-CN" altLang="en-US">
                <a:sym typeface="+mn-ea"/>
              </a:rPr>
              <a:t>元素添加背景图片，用</a:t>
            </a:r>
            <a:r>
              <a:rPr lang="en-US" altLang="zh-CN">
                <a:sym typeface="+mn-ea"/>
              </a:rPr>
              <a:t>js</a:t>
            </a:r>
            <a:r>
              <a:rPr lang="zh-CN" altLang="en-US">
                <a:sym typeface="+mn-ea"/>
              </a:rPr>
              <a:t>插件</a:t>
            </a:r>
            <a:br>
              <a:rPr lang="zh-CN" altLang="en-US"/>
            </a:b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8890" y="-37465"/>
            <a:ext cx="8961120" cy="671703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在</a:t>
            </a:r>
            <a:r>
              <a:rPr lang="en-US" altLang="zh-CN"/>
              <a:t>ie6</a:t>
            </a:r>
            <a:r>
              <a:rPr lang="zh-CN" altLang="en-US"/>
              <a:t>下，给</a:t>
            </a:r>
            <a:r>
              <a:rPr lang="en-US" altLang="zh-CN"/>
              <a:t>body</a:t>
            </a:r>
            <a:r>
              <a:rPr lang="zh-CN" altLang="en-US"/>
              <a:t>添加背景图片，图片格式为</a:t>
            </a:r>
            <a:r>
              <a:rPr lang="en-US" altLang="zh-CN"/>
              <a:t>PNG24(</a:t>
            </a:r>
            <a:r>
              <a:rPr lang="zh-CN" altLang="en-US"/>
              <a:t>图片底部为透明</a:t>
            </a:r>
            <a:r>
              <a:rPr lang="en-US" altLang="zh-CN"/>
              <a:t>)</a:t>
            </a:r>
            <a:r>
              <a:rPr lang="zh-CN" altLang="en-US"/>
              <a:t>，用滤镜</a:t>
            </a:r>
            <a:r>
              <a:rPr lang="en-US" altLang="zh-CN"/>
              <a:t>_filter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8595" y="1691005"/>
            <a:ext cx="11672570" cy="321246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130" y="3175"/>
            <a:ext cx="9095105" cy="682434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9525" y="115570"/>
            <a:ext cx="11222355" cy="66173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8255" y="-24765"/>
            <a:ext cx="9215755" cy="6883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26670" y="3175"/>
            <a:ext cx="8071485" cy="6883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1232</Words>
  <Application>WPS 演示</Application>
  <PresentationFormat>宽屏</PresentationFormat>
  <Paragraphs>52</Paragraphs>
  <Slides>78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78</vt:i4>
      </vt:variant>
    </vt:vector>
  </HeadingPairs>
  <TitlesOfParts>
    <vt:vector size="85" baseType="lpstr">
      <vt:lpstr>Arial</vt:lpstr>
      <vt:lpstr>宋体</vt:lpstr>
      <vt:lpstr>Wingdings</vt:lpstr>
      <vt:lpstr>Calibri Light</vt:lpstr>
      <vt:lpstr>微软雅黑</vt:lpstr>
      <vt:lpstr>Calibri</vt:lpstr>
      <vt:lpstr>Office 主题</vt:lpstr>
      <vt:lpstr>第一章 常用样式</vt:lpstr>
      <vt:lpstr>PowerPoint 演示文稿</vt:lpstr>
      <vt:lpstr>PowerPoint 演示文稿</vt:lpstr>
      <vt:lpstr>边框三角形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第二章 常用标签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第三章 内联块的讲解</vt:lpstr>
      <vt:lpstr>PowerPoint 演示文稿</vt:lpstr>
      <vt:lpstr>PowerPoint 演示文稿</vt:lpstr>
      <vt:lpstr>PowerPoint 演示文稿</vt:lpstr>
      <vt:lpstr>第四章 浮动讲解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第五章 定位讲解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第六章 表格表单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第七章 兼容性</vt:lpstr>
      <vt:lpstr>PowerPoint 演示文稿</vt:lpstr>
      <vt:lpstr>HTML5 标签的兼容</vt:lpstr>
      <vt:lpstr>元素浮动之后，能给元素设置宽度就设置；如果元素的宽度靠内容撑开的话，那就就给这个元素设置浮动。 解决方案：给这个元素设置浮动，如例子中的h2。</vt:lpstr>
      <vt:lpstr>第一个元素浮动，第二个元素的margin-left值等于第一个元素的宽度，在ie6下有空隙。 解决方案：不要这么做，第二个元素也用浮动 </vt:lpstr>
      <vt:lpstr>在IE6下，子元素超出父级宽高，会把父级撑开。 解决方案：不要这么做。</vt:lpstr>
      <vt:lpstr>H、p、td标签不要嵌套块元素，莫名生成元素</vt:lpstr>
      <vt:lpstr>PowerPoint 演示文稿</vt:lpstr>
      <vt:lpstr>PowerPoint 演示文稿</vt:lpstr>
      <vt:lpstr>margin兼容性问题： 1.margin-top传递（解决方案：出发BFC和haslayout） 2.上下margin叠压（解决方案：尽量使用同一方向的margin）</vt:lpstr>
      <vt:lpstr>IE6不支持inline-block: 解决方案：*display : inline; *zoom:1;</vt:lpstr>
      <vt:lpstr>IE6下最小高度为19px: 解决方案 overflow:hidden;</vt:lpstr>
      <vt:lpstr>在IE6下，当元素设置浮动并且设置margin(尤其是margin-left)的时候，会出现双边距问题。 解决方案： *display : inline; PS:css中加*号，目的是让ie6|7可以看懂，它们原本不支持display:inline属性</vt:lpstr>
      <vt:lpstr>在IE6|7下，如果li里面的元素都设置了浮动，那么li会产生4px的边距。 解决方案： *vertical-align:top;</vt:lpstr>
      <vt:lpstr>在IE6下，如果一个父元素下的两个子浮动元素中间出现了注释或者内联元素，并且其中一个子浮动元素的宽度与父元素的宽度相差不超过3px，那么会出现文字被复制的BUG. 解决方案： 1.避免两个子浮动元素之间有注释或者内联元素。 2.其中的一个子浮动元素与父元素的宽度相差&gt;=3px</vt:lpstr>
      <vt:lpstr>在IE6|7下，如果父元素下的子元素的宽高大于父元素，并且子元素还是设置了相对定位relative，那会会出现父元素保不住子元素的情况（就算父元素设置了overflow:hidde）。 解决方案：要让父元素和子元素处于同一个环境下，即父元素也要设置为相对定位（*position:relative）</vt:lpstr>
      <vt:lpstr>在ie6下，如果绝对定位的父元素的宽高为奇数，那么绝对定位的子元素的bottom、right会出现1px的像素差。 解决方案：父元素的宽高为偶数。</vt:lpstr>
      <vt:lpstr>在ie6下，如果绝对定位元素和浮动元素处于同级下，那么绝对定位的元素会消失。 解决方案： 两个元素不同级就ok了</vt:lpstr>
      <vt:lpstr>ie6|7下的input有1px的间距问题 解决方案：在input上加上*float:left;</vt:lpstr>
      <vt:lpstr>ie6下，表单的背景图片会随着内容的增加被挤出input表单。 解决方案：设置background-attachment:fixed;</vt:lpstr>
      <vt:lpstr>PowerPoint 演示文稿</vt:lpstr>
      <vt:lpstr>PowerPoint 演示文稿</vt:lpstr>
      <vt:lpstr>PowerPoint 演示文稿</vt:lpstr>
      <vt:lpstr>给非body元素添加背景图片，用js插件 </vt:lpstr>
      <vt:lpstr>在ie6下，给body添加背景图片，图片格式为PNG24(图片底部为透明)，用滤镜_filter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yang</cp:lastModifiedBy>
  <cp:revision>84</cp:revision>
  <dcterms:created xsi:type="dcterms:W3CDTF">2015-05-05T08:02:00Z</dcterms:created>
  <dcterms:modified xsi:type="dcterms:W3CDTF">2017-06-12T07:02:11Z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